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6858000" cy="9906000" type="A4"/>
  <p:notesSz cx="6807200" cy="9939338"/>
  <p:defaultTextStyle>
    <a:defPPr>
      <a:defRPr lang="ja-JP"/>
    </a:defPPr>
    <a:lvl1pPr marL="0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78929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57857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436783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915712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394638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873567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352498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831426" algn="l" defTabSz="95785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84" d="100"/>
          <a:sy n="84" d="100"/>
        </p:scale>
        <p:origin x="828" y="-22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68A4-F89D-4FA6-98EC-1EC8ED92F35E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2F3A-261E-487A-AFC8-D7A03D064A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92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3" y="396712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3" y="396712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7" y="6365535"/>
            <a:ext cx="5829300" cy="1967443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7" y="419859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789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78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36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157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394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73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52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314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3" y="2311412"/>
            <a:ext cx="3028950" cy="65375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3" y="2311412"/>
            <a:ext cx="3028950" cy="65375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3" y="2217387"/>
            <a:ext cx="3030141" cy="924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929" indent="0">
              <a:buNone/>
              <a:defRPr sz="2000" b="1"/>
            </a:lvl2pPr>
            <a:lvl3pPr marL="957857" indent="0">
              <a:buNone/>
              <a:defRPr sz="1800" b="1"/>
            </a:lvl3pPr>
            <a:lvl4pPr marL="1436783" indent="0">
              <a:buNone/>
              <a:defRPr sz="1800" b="1"/>
            </a:lvl4pPr>
            <a:lvl5pPr marL="1915712" indent="0">
              <a:buNone/>
              <a:defRPr sz="1800" b="1"/>
            </a:lvl5pPr>
            <a:lvl6pPr marL="2394638" indent="0">
              <a:buNone/>
              <a:defRPr sz="1800" b="1"/>
            </a:lvl6pPr>
            <a:lvl7pPr marL="2873567" indent="0">
              <a:buNone/>
              <a:defRPr sz="1800" b="1"/>
            </a:lvl7pPr>
            <a:lvl8pPr marL="3352498" indent="0">
              <a:buNone/>
              <a:defRPr sz="1800" b="1"/>
            </a:lvl8pPr>
            <a:lvl9pPr marL="3831426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3" y="3141498"/>
            <a:ext cx="3030141" cy="5707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3" y="2217387"/>
            <a:ext cx="3031332" cy="924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8929" indent="0">
              <a:buNone/>
              <a:defRPr sz="2000" b="1"/>
            </a:lvl2pPr>
            <a:lvl3pPr marL="957857" indent="0">
              <a:buNone/>
              <a:defRPr sz="1800" b="1"/>
            </a:lvl3pPr>
            <a:lvl4pPr marL="1436783" indent="0">
              <a:buNone/>
              <a:defRPr sz="1800" b="1"/>
            </a:lvl4pPr>
            <a:lvl5pPr marL="1915712" indent="0">
              <a:buNone/>
              <a:defRPr sz="1800" b="1"/>
            </a:lvl5pPr>
            <a:lvl6pPr marL="2394638" indent="0">
              <a:buNone/>
              <a:defRPr sz="1800" b="1"/>
            </a:lvl6pPr>
            <a:lvl7pPr marL="2873567" indent="0">
              <a:buNone/>
              <a:defRPr sz="1800" b="1"/>
            </a:lvl7pPr>
            <a:lvl8pPr marL="3352498" indent="0">
              <a:buNone/>
              <a:defRPr sz="1800" b="1"/>
            </a:lvl8pPr>
            <a:lvl9pPr marL="3831426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3" y="3141498"/>
            <a:ext cx="3031332" cy="5707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5" name="図 4" descr="re18　セールチラシ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0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18"/>
            <a:ext cx="2256237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94" y="394418"/>
            <a:ext cx="3833813" cy="84544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7" cy="6775980"/>
          </a:xfrm>
        </p:spPr>
        <p:txBody>
          <a:bodyPr/>
          <a:lstStyle>
            <a:lvl1pPr marL="0" indent="0">
              <a:buNone/>
              <a:defRPr sz="1600"/>
            </a:lvl1pPr>
            <a:lvl2pPr marL="478929" indent="0">
              <a:buNone/>
              <a:defRPr sz="1300"/>
            </a:lvl2pPr>
            <a:lvl3pPr marL="957857" indent="0">
              <a:buNone/>
              <a:defRPr sz="1100"/>
            </a:lvl3pPr>
            <a:lvl4pPr marL="1436783" indent="0">
              <a:buNone/>
              <a:defRPr sz="900"/>
            </a:lvl4pPr>
            <a:lvl5pPr marL="1915712" indent="0">
              <a:buNone/>
              <a:defRPr sz="900"/>
            </a:lvl5pPr>
            <a:lvl6pPr marL="2394638" indent="0">
              <a:buNone/>
              <a:defRPr sz="900"/>
            </a:lvl6pPr>
            <a:lvl7pPr marL="2873567" indent="0">
              <a:buNone/>
              <a:defRPr sz="900"/>
            </a:lvl7pPr>
            <a:lvl8pPr marL="3352498" indent="0">
              <a:buNone/>
              <a:defRPr sz="900"/>
            </a:lvl8pPr>
            <a:lvl9pPr marL="383142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8" y="6934203"/>
            <a:ext cx="4114800" cy="8186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8" y="885120"/>
            <a:ext cx="4114800" cy="5943600"/>
          </a:xfrm>
        </p:spPr>
        <p:txBody>
          <a:bodyPr/>
          <a:lstStyle>
            <a:lvl1pPr marL="0" indent="0">
              <a:buNone/>
              <a:defRPr sz="3300"/>
            </a:lvl1pPr>
            <a:lvl2pPr marL="478929" indent="0">
              <a:buNone/>
              <a:defRPr sz="2900"/>
            </a:lvl2pPr>
            <a:lvl3pPr marL="957857" indent="0">
              <a:buNone/>
              <a:defRPr sz="2400"/>
            </a:lvl3pPr>
            <a:lvl4pPr marL="1436783" indent="0">
              <a:buNone/>
              <a:defRPr sz="2000"/>
            </a:lvl4pPr>
            <a:lvl5pPr marL="1915712" indent="0">
              <a:buNone/>
              <a:defRPr sz="2000"/>
            </a:lvl5pPr>
            <a:lvl6pPr marL="2394638" indent="0">
              <a:buNone/>
              <a:defRPr sz="2000"/>
            </a:lvl6pPr>
            <a:lvl7pPr marL="2873567" indent="0">
              <a:buNone/>
              <a:defRPr sz="2000"/>
            </a:lvl7pPr>
            <a:lvl8pPr marL="3352498" indent="0">
              <a:buNone/>
              <a:defRPr sz="2000"/>
            </a:lvl8pPr>
            <a:lvl9pPr marL="3831426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8" y="7752823"/>
            <a:ext cx="4114800" cy="1162580"/>
          </a:xfrm>
        </p:spPr>
        <p:txBody>
          <a:bodyPr/>
          <a:lstStyle>
            <a:lvl1pPr marL="0" indent="0">
              <a:buNone/>
              <a:defRPr sz="1600"/>
            </a:lvl1pPr>
            <a:lvl2pPr marL="478929" indent="0">
              <a:buNone/>
              <a:defRPr sz="1300"/>
            </a:lvl2pPr>
            <a:lvl3pPr marL="957857" indent="0">
              <a:buNone/>
              <a:defRPr sz="1100"/>
            </a:lvl3pPr>
            <a:lvl4pPr marL="1436783" indent="0">
              <a:buNone/>
              <a:defRPr sz="900"/>
            </a:lvl4pPr>
            <a:lvl5pPr marL="1915712" indent="0">
              <a:buNone/>
              <a:defRPr sz="900"/>
            </a:lvl5pPr>
            <a:lvl6pPr marL="2394638" indent="0">
              <a:buNone/>
              <a:defRPr sz="900"/>
            </a:lvl6pPr>
            <a:lvl7pPr marL="2873567" indent="0">
              <a:buNone/>
              <a:defRPr sz="900"/>
            </a:lvl7pPr>
            <a:lvl8pPr marL="3352498" indent="0">
              <a:buNone/>
              <a:defRPr sz="900"/>
            </a:lvl8pPr>
            <a:lvl9pPr marL="3831426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8" tIns="47893" rIns="95788" bIns="4789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12"/>
            <a:ext cx="6172200" cy="6537503"/>
          </a:xfrm>
          <a:prstGeom prst="rect">
            <a:avLst/>
          </a:prstGeom>
        </p:spPr>
        <p:txBody>
          <a:bodyPr vert="horz" lIns="95788" tIns="47893" rIns="95788" bIns="4789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405"/>
            <a:ext cx="1600200" cy="527403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EA57-598D-4DFA-9058-68C5CBAB84A6}" type="datetimeFigureOut">
              <a:rPr kumimoji="1" lang="ja-JP" altLang="en-US" smtClean="0"/>
              <a:pPr/>
              <a:t>2025/10/8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405"/>
            <a:ext cx="2171700" cy="527403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405"/>
            <a:ext cx="1600200" cy="527403"/>
          </a:xfrm>
          <a:prstGeom prst="rect">
            <a:avLst/>
          </a:prstGeom>
        </p:spPr>
        <p:txBody>
          <a:bodyPr vert="horz" lIns="95788" tIns="47893" rIns="95788" bIns="478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2299-116D-495D-ABD1-FDBE9532D8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57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96" indent="-359196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59" indent="-299333" algn="l" defTabSz="957857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19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45" indent="-239464" algn="l" defTabSz="957857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74" indent="-239464" algn="l" defTabSz="957857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03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3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962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90" indent="-239464" algn="l" defTabSz="95785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9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7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83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12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38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67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98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26" algn="l" defTabSz="95785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4B08537-E73B-4E36-90FE-46D6460C1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197" y="6070456"/>
            <a:ext cx="1995867" cy="1995867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9B11C828-89E5-59EF-0509-5AFFF93CBB91}"/>
              </a:ext>
            </a:extLst>
          </p:cNvPr>
          <p:cNvSpPr/>
          <p:nvPr/>
        </p:nvSpPr>
        <p:spPr>
          <a:xfrm>
            <a:off x="544927" y="4941221"/>
            <a:ext cx="3168352" cy="31779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DFBF08D-7E8C-CF17-AEE8-9718970F4CE3}"/>
              </a:ext>
            </a:extLst>
          </p:cNvPr>
          <p:cNvSpPr/>
          <p:nvPr/>
        </p:nvSpPr>
        <p:spPr>
          <a:xfrm>
            <a:off x="3211883" y="1562380"/>
            <a:ext cx="3168352" cy="3177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</a:t>
            </a:r>
            <a:endParaRPr lang="en-US" altLang="ja-JP" sz="4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kumimoji="1" lang="en-US" altLang="ja-JP" sz="4400" b="1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すくすく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DB4FAB5-5A54-3131-0F71-705C58BB4973}"/>
              </a:ext>
            </a:extLst>
          </p:cNvPr>
          <p:cNvSpPr/>
          <p:nvPr/>
        </p:nvSpPr>
        <p:spPr>
          <a:xfrm>
            <a:off x="5093570" y="862775"/>
            <a:ext cx="1411526" cy="1319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無料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保育あり</a:t>
            </a:r>
            <a:endParaRPr kumimoji="1" lang="ja-JP" altLang="en-US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4B38163-AA90-B3EE-3227-08632966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540883" y="4831988"/>
            <a:ext cx="9649072" cy="2420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9B6309-37F0-2568-0E8A-F58A77C68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419872" y="4863605"/>
            <a:ext cx="9649074" cy="17879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40A666-7AFB-FE3B-5A47-356C61C1A16D}"/>
              </a:ext>
            </a:extLst>
          </p:cNvPr>
          <p:cNvSpPr txBox="1"/>
          <p:nvPr/>
        </p:nvSpPr>
        <p:spPr>
          <a:xfrm>
            <a:off x="541058" y="802648"/>
            <a:ext cx="3078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kumimoji="1" lang="ja-JP" altLang="en-US" sz="20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どもの成長を見守ろう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3FEAA14-2C4A-7B4A-D8C5-75F5185AD1B6}"/>
              </a:ext>
            </a:extLst>
          </p:cNvPr>
          <p:cNvSpPr txBox="1"/>
          <p:nvPr/>
        </p:nvSpPr>
        <p:spPr>
          <a:xfrm>
            <a:off x="442929" y="1273948"/>
            <a:ext cx="2893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　うちの子小さい？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発達がゆっくりなのが心配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よく風邪をひいてる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肌が荒れやすい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いつ病院にいけばいいの？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小児科ではききづらい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ネットの情報は色々あって分からない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　　　　　　　　　　　　　　　　　　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子育ての心配事や疑問にお答えしながら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こどもの成長を見守る視点をお伝えします</a:t>
            </a:r>
            <a:endParaRPr lang="en-US" altLang="ja-JP" sz="1200" dirty="0">
              <a:latin typeface="+mn-ea"/>
            </a:endParaRPr>
          </a:p>
          <a:p>
            <a:endParaRPr lang="en-US" altLang="ja-JP" sz="1200" dirty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　　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7D2A23A-EE80-7012-3956-4797B06B42B2}"/>
              </a:ext>
            </a:extLst>
          </p:cNvPr>
          <p:cNvSpPr txBox="1"/>
          <p:nvPr/>
        </p:nvSpPr>
        <p:spPr>
          <a:xfrm>
            <a:off x="3504407" y="5128269"/>
            <a:ext cx="3441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慶應義塾大学病院　小児科医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教授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鳴海　覚志　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氏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専門領域　小児内分泌代謝学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B108351-DAD3-0711-2CFD-9D661D73E883}"/>
              </a:ext>
            </a:extLst>
          </p:cNvPr>
          <p:cNvSpPr txBox="1"/>
          <p:nvPr/>
        </p:nvSpPr>
        <p:spPr>
          <a:xfrm>
            <a:off x="425140" y="8936780"/>
            <a:ext cx="367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n w="0">
                  <a:solidFill>
                    <a:schemeClr val="tx1"/>
                  </a:solidFill>
                </a:ln>
                <a:latin typeface="+mj-ea"/>
                <a:ea typeface="+mj-ea"/>
              </a:rPr>
              <a:t>社会福祉法人春和会　わんぱく乳児院　　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3254BE-8DB5-1EC9-6709-F63AE0E53468}"/>
              </a:ext>
            </a:extLst>
          </p:cNvPr>
          <p:cNvSpPr txBox="1"/>
          <p:nvPr/>
        </p:nvSpPr>
        <p:spPr>
          <a:xfrm>
            <a:off x="1942895" y="180886"/>
            <a:ext cx="4890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j-ea"/>
                <a:ea typeface="+mj-ea"/>
              </a:rPr>
              <a:t>社会福祉法人春和会 わんぱく乳児院　地域支援事業　地域向け子育てイベント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629D26-7D21-CE95-5525-FCEEB4F96B0E}"/>
              </a:ext>
            </a:extLst>
          </p:cNvPr>
          <p:cNvSpPr txBox="1"/>
          <p:nvPr/>
        </p:nvSpPr>
        <p:spPr>
          <a:xfrm>
            <a:off x="422455" y="9177699"/>
            <a:ext cx="365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+mj-ea"/>
                <a:ea typeface="+mj-ea"/>
              </a:rPr>
              <a:t>133-0061</a:t>
            </a:r>
            <a:r>
              <a:rPr lang="ja-JP" altLang="en-US" sz="1200" dirty="0">
                <a:latin typeface="+mj-ea"/>
                <a:ea typeface="+mj-ea"/>
              </a:rPr>
              <a:t>　東京都江戸川区篠崎町</a:t>
            </a:r>
            <a:r>
              <a:rPr lang="en-US" altLang="ja-JP" sz="1200" dirty="0">
                <a:latin typeface="+mj-ea"/>
                <a:ea typeface="+mj-ea"/>
              </a:rPr>
              <a:t>1</a:t>
            </a:r>
            <a:r>
              <a:rPr lang="ja-JP" altLang="en-US" sz="1200" dirty="0">
                <a:latin typeface="+mj-ea"/>
                <a:ea typeface="+mj-ea"/>
              </a:rPr>
              <a:t>ｰ</a:t>
            </a:r>
            <a:r>
              <a:rPr lang="en-US" altLang="ja-JP" sz="1200" dirty="0">
                <a:latin typeface="+mj-ea"/>
                <a:ea typeface="+mj-ea"/>
              </a:rPr>
              <a:t>28</a:t>
            </a:r>
            <a:r>
              <a:rPr lang="ja-JP" altLang="en-US" sz="1200" dirty="0">
                <a:latin typeface="+mj-ea"/>
                <a:ea typeface="+mj-ea"/>
              </a:rPr>
              <a:t>ｰ</a:t>
            </a:r>
            <a:r>
              <a:rPr lang="en-US" altLang="ja-JP" sz="1200" dirty="0">
                <a:latin typeface="+mj-ea"/>
                <a:ea typeface="+mj-ea"/>
              </a:rPr>
              <a:t>16</a:t>
            </a:r>
          </a:p>
          <a:p>
            <a:r>
              <a:rPr kumimoji="1" lang="en-US" altLang="ja-JP" sz="1200" dirty="0">
                <a:latin typeface="+mj-ea"/>
                <a:ea typeface="+mj-ea"/>
              </a:rPr>
              <a:t>TEL</a:t>
            </a:r>
            <a:r>
              <a:rPr kumimoji="1" lang="ja-JP" altLang="en-US" sz="1200" dirty="0">
                <a:latin typeface="+mj-ea"/>
                <a:ea typeface="+mj-ea"/>
              </a:rPr>
              <a:t> </a:t>
            </a:r>
            <a:r>
              <a:rPr kumimoji="1" lang="en-US" altLang="ja-JP" sz="1200" dirty="0">
                <a:latin typeface="+mj-ea"/>
                <a:ea typeface="+mj-ea"/>
              </a:rPr>
              <a:t>03</a:t>
            </a:r>
            <a:r>
              <a:rPr kumimoji="1" lang="ja-JP" altLang="en-US" sz="1200" dirty="0">
                <a:latin typeface="+mj-ea"/>
                <a:ea typeface="+mj-ea"/>
              </a:rPr>
              <a:t>ｰ</a:t>
            </a:r>
            <a:r>
              <a:rPr kumimoji="1" lang="en-US" altLang="ja-JP" sz="1200" dirty="0">
                <a:latin typeface="+mj-ea"/>
                <a:ea typeface="+mj-ea"/>
              </a:rPr>
              <a:t>6638</a:t>
            </a:r>
            <a:r>
              <a:rPr kumimoji="1" lang="ja-JP" altLang="en-US" sz="1200" dirty="0">
                <a:latin typeface="+mj-ea"/>
                <a:ea typeface="+mj-ea"/>
              </a:rPr>
              <a:t>ｰ</a:t>
            </a:r>
            <a:r>
              <a:rPr kumimoji="1" lang="en-US" altLang="ja-JP" sz="1200" dirty="0">
                <a:latin typeface="+mj-ea"/>
                <a:ea typeface="+mj-ea"/>
              </a:rPr>
              <a:t>6322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5F2F01D-CFEB-D9B5-57FE-08EE91964C8E}"/>
              </a:ext>
            </a:extLst>
          </p:cNvPr>
          <p:cNvCxnSpPr/>
          <p:nvPr/>
        </p:nvCxnSpPr>
        <p:spPr>
          <a:xfrm>
            <a:off x="3614585" y="76893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F913C5-0CAD-FBCF-F90B-A8924438E06C}"/>
              </a:ext>
            </a:extLst>
          </p:cNvPr>
          <p:cNvSpPr txBox="1"/>
          <p:nvPr/>
        </p:nvSpPr>
        <p:spPr>
          <a:xfrm>
            <a:off x="700993" y="5570121"/>
            <a:ext cx="3037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日　 時：令和</a:t>
            </a:r>
            <a:r>
              <a:rPr kumimoji="1" lang="en-US" altLang="ja-JP" sz="1600" dirty="0">
                <a:latin typeface="+mn-ea"/>
              </a:rPr>
              <a:t>7</a:t>
            </a:r>
            <a:r>
              <a:rPr kumimoji="1" lang="ja-JP" altLang="en-US" sz="1600" dirty="0">
                <a:latin typeface="+mn-ea"/>
              </a:rPr>
              <a:t>年</a:t>
            </a:r>
            <a:r>
              <a:rPr kumimoji="1" lang="en-US" altLang="ja-JP" sz="1600" dirty="0">
                <a:latin typeface="+mn-ea"/>
              </a:rPr>
              <a:t>11</a:t>
            </a:r>
            <a:r>
              <a:rPr kumimoji="1" lang="ja-JP" altLang="en-US" sz="1600" dirty="0">
                <a:latin typeface="+mn-ea"/>
              </a:rPr>
              <a:t>月</a:t>
            </a:r>
            <a:r>
              <a:rPr kumimoji="1" lang="en-US" altLang="ja-JP" sz="1600" dirty="0">
                <a:latin typeface="+mn-ea"/>
              </a:rPr>
              <a:t>6</a:t>
            </a:r>
            <a:r>
              <a:rPr kumimoji="1" lang="ja-JP" altLang="en-US" sz="1600" dirty="0">
                <a:latin typeface="+mn-ea"/>
              </a:rPr>
              <a:t>日（木）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　　　　</a:t>
            </a:r>
            <a:r>
              <a:rPr lang="en-US" altLang="ja-JP" sz="1600" dirty="0">
                <a:latin typeface="+mn-ea"/>
              </a:rPr>
              <a:t>10</a:t>
            </a:r>
            <a:r>
              <a:rPr lang="ja-JP" altLang="en-US" sz="1600" dirty="0">
                <a:latin typeface="+mn-ea"/>
              </a:rPr>
              <a:t>時</a:t>
            </a:r>
            <a:r>
              <a:rPr lang="en-US" altLang="ja-JP" sz="1600" dirty="0">
                <a:latin typeface="+mn-ea"/>
              </a:rPr>
              <a:t>15</a:t>
            </a:r>
            <a:r>
              <a:rPr lang="ja-JP" altLang="en-US" sz="1600" dirty="0">
                <a:latin typeface="+mn-ea"/>
              </a:rPr>
              <a:t>分受付</a:t>
            </a:r>
            <a:endParaRPr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　　　　　１</a:t>
            </a:r>
            <a:r>
              <a:rPr kumimoji="1" lang="en-US" altLang="ja-JP" sz="1600" dirty="0">
                <a:latin typeface="+mn-ea"/>
              </a:rPr>
              <a:t>0</a:t>
            </a:r>
            <a:r>
              <a:rPr kumimoji="1" lang="ja-JP" altLang="en-US" sz="1600" dirty="0">
                <a:latin typeface="+mn-ea"/>
              </a:rPr>
              <a:t>時</a:t>
            </a:r>
            <a:r>
              <a:rPr kumimoji="1" lang="en-US" altLang="ja-JP" sz="1600" dirty="0">
                <a:latin typeface="+mn-ea"/>
              </a:rPr>
              <a:t>30</a:t>
            </a:r>
            <a:r>
              <a:rPr kumimoji="1" lang="ja-JP" altLang="en-US" sz="1600" dirty="0">
                <a:latin typeface="+mn-ea"/>
              </a:rPr>
              <a:t>分～</a:t>
            </a:r>
            <a:r>
              <a:rPr kumimoji="1" lang="en-US" altLang="ja-JP" sz="1600" dirty="0">
                <a:latin typeface="+mn-ea"/>
              </a:rPr>
              <a:t>11</a:t>
            </a:r>
            <a:r>
              <a:rPr kumimoji="1" lang="ja-JP" altLang="en-US" sz="1600" dirty="0">
                <a:latin typeface="+mn-ea"/>
              </a:rPr>
              <a:t>時</a:t>
            </a:r>
            <a:r>
              <a:rPr kumimoji="1" lang="en-US" altLang="ja-JP" sz="1600" dirty="0">
                <a:latin typeface="+mn-ea"/>
              </a:rPr>
              <a:t>30</a:t>
            </a:r>
            <a:r>
              <a:rPr kumimoji="1" lang="ja-JP" altLang="en-US" sz="1600" dirty="0">
                <a:latin typeface="+mn-ea"/>
              </a:rPr>
              <a:t>分</a:t>
            </a:r>
            <a:endParaRPr kumimoji="1"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場 　所：わんぱく乳児院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　　　</a:t>
            </a:r>
            <a:r>
              <a:rPr kumimoji="1" lang="ja-JP" altLang="en-US" sz="1600">
                <a:latin typeface="+mn-ea"/>
              </a:rPr>
              <a:t>　 親子</a:t>
            </a:r>
            <a:r>
              <a:rPr kumimoji="1" lang="ja-JP" altLang="en-US" sz="1600" dirty="0">
                <a:latin typeface="+mn-ea"/>
              </a:rPr>
              <a:t>ひろば</a:t>
            </a:r>
            <a:endParaRPr kumimoji="1"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対　 象：子育て中の保護者</a:t>
            </a:r>
            <a:endParaRPr lang="en-US" altLang="ja-JP" sz="1600" dirty="0">
              <a:latin typeface="+mn-ea"/>
            </a:endParaRPr>
          </a:p>
          <a:p>
            <a:r>
              <a:rPr kumimoji="1" lang="ja-JP" altLang="en-US" sz="1600" dirty="0">
                <a:latin typeface="+mn-ea"/>
              </a:rPr>
              <a:t>参加費：無料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A35A1C3-2916-5A76-29E2-7D18AF46AFDD}"/>
              </a:ext>
            </a:extLst>
          </p:cNvPr>
          <p:cNvSpPr txBox="1"/>
          <p:nvPr/>
        </p:nvSpPr>
        <p:spPr>
          <a:xfrm>
            <a:off x="442929" y="8722187"/>
            <a:ext cx="14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j-ea"/>
                <a:ea typeface="+mj-ea"/>
              </a:rPr>
              <a:t>■　お問合せ　■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58F9F6B-EA23-959B-96B9-E22BBAA2FC46}"/>
              </a:ext>
            </a:extLst>
          </p:cNvPr>
          <p:cNvSpPr/>
          <p:nvPr/>
        </p:nvSpPr>
        <p:spPr>
          <a:xfrm>
            <a:off x="3845800" y="8370050"/>
            <a:ext cx="1103725" cy="45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お申込み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F9F7443-DE5F-4FDA-8112-06F12F25C187}"/>
              </a:ext>
            </a:extLst>
          </p:cNvPr>
          <p:cNvGrpSpPr/>
          <p:nvPr/>
        </p:nvGrpSpPr>
        <p:grpSpPr>
          <a:xfrm>
            <a:off x="2087983" y="7414161"/>
            <a:ext cx="1430344" cy="1289081"/>
            <a:chOff x="1694368" y="7133163"/>
            <a:chExt cx="1875212" cy="181837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A6DB1B8-0FFE-C971-FAA9-CFFC59732EF3}"/>
                </a:ext>
              </a:extLst>
            </p:cNvPr>
            <p:cNvSpPr/>
            <p:nvPr/>
          </p:nvSpPr>
          <p:spPr>
            <a:xfrm>
              <a:off x="1694368" y="7133163"/>
              <a:ext cx="1875212" cy="1818377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42911F1-CC0C-9CD8-948D-6E4DC9DDF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08316" y="7148635"/>
              <a:ext cx="1377103" cy="1754272"/>
            </a:xfrm>
            <a:prstGeom prst="rect">
              <a:avLst/>
            </a:prstGeom>
          </p:spPr>
        </p:pic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45335EFD-DB79-F9FE-D94A-F09681CA2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33" y="4248521"/>
            <a:ext cx="1498631" cy="1385401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7EED459-156F-A938-D013-8E712D90F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8412" y="8169939"/>
            <a:ext cx="1381493" cy="138149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B96E899-6476-99D0-3DFB-BBAD858A12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4455" y="3252081"/>
            <a:ext cx="1394257" cy="163549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D33E4E0-1A0F-46AF-B00B-4F5EB37AC836}"/>
              </a:ext>
            </a:extLst>
          </p:cNvPr>
          <p:cNvSpPr/>
          <p:nvPr/>
        </p:nvSpPr>
        <p:spPr>
          <a:xfrm>
            <a:off x="6848997" y="12247578"/>
            <a:ext cx="567534" cy="414187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QR</a:t>
            </a:r>
            <a:r>
              <a:rPr kumimoji="1" lang="ja-JP" altLang="en-US" dirty="0">
                <a:solidFill>
                  <a:schemeClr val="tx1"/>
                </a:solidFill>
              </a:rPr>
              <a:t>コード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1D6EE-B939-2760-45B9-B3CB316E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02" y="8690550"/>
            <a:ext cx="1012072" cy="101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6932"/>
      </p:ext>
    </p:extLst>
  </p:cSld>
  <p:clrMapOvr>
    <a:masterClrMapping/>
  </p:clrMapOvr>
</p:sld>
</file>

<file path=ppt/theme/theme1.xml><?xml version="1.0" encoding="utf-8"?>
<a:theme xmlns:a="http://schemas.openxmlformats.org/drawingml/2006/main" name="8　フォトアルバ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セール チラシ</TPFriendlyName>
    <NumericId xmlns="1119c2e5-8fb9-4d5f-baf1-202c530f2c34">-1</NumericId>
    <BusinessGroup xmlns="1119c2e5-8fb9-4d5f-baf1-202c530f2c34" xsi:nil="true"/>
    <SourceTitle xmlns="1119c2e5-8fb9-4d5f-baf1-202c530f2c34">セール チラシ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208863</Value>
      <Value>447029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2009-10-21T23:36:40+00:00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TP010286284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45493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8FA42B-9E66-4FF5-A78B-7B270F3736B6}">
  <ds:schemaRefs>
    <ds:schemaRef ds:uri="http://schemas.microsoft.com/office/2006/documentManagement/types"/>
    <ds:schemaRef ds:uri="http://www.w3.org/XML/1998/namespace"/>
    <ds:schemaRef ds:uri="1119c2e5-8fb9-4d5f-baf1-202c530f2c34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24C9F0-2BA7-4CDD-82C9-B837F19D41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5545C-913A-4D99-9EEF-6209FB98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セール チラシ</Template>
  <TotalTime>551</TotalTime>
  <Words>238</Words>
  <Application>Microsoft Office PowerPoint</Application>
  <PresentationFormat>A4 210 x 297 mm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BIZ UDゴシック</vt:lpstr>
      <vt:lpstr>ＭＳ Ｐゴシック</vt:lpstr>
      <vt:lpstr>Arial</vt:lpstr>
      <vt:lpstr>Calibri</vt:lpstr>
      <vt:lpstr>8　フォトアルバム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w-user02</cp:lastModifiedBy>
  <cp:revision>24</cp:revision>
  <cp:lastPrinted>2025-10-08T04:37:05Z</cp:lastPrinted>
  <dcterms:created xsi:type="dcterms:W3CDTF">2025-10-03T12:12:07Z</dcterms:created>
  <dcterms:modified xsi:type="dcterms:W3CDTF">2025-10-08T04:46:06Z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